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5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9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9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8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6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1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5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5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6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7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4C3C-332F-4301-9B39-8FE05AB38297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8EF5E-2127-463B-BE76-5629A31D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8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/>
          </a:bodyPr>
          <a:lstStyle/>
          <a:p>
            <a:r>
              <a:rPr lang="vi-VN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PERIOADA: </a:t>
            </a:r>
            <a:r>
              <a:rPr lang="ro-RO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o-RO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vi-VN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ISRAEL O NAŢIUNE SFÂNTĂ</a:t>
            </a:r>
            <a:endParaRPr lang="en-US" sz="53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b="1" dirty="0">
                <a:solidFill>
                  <a:schemeClr val="bg1"/>
                </a:solidFill>
              </a:rPr>
              <a:t>Săptămâna </a:t>
            </a:r>
            <a:r>
              <a:rPr lang="ro-RO" b="1" dirty="0" smtClean="0">
                <a:solidFill>
                  <a:schemeClr val="bg1"/>
                </a:solidFill>
              </a:rPr>
              <a:t>07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i.  să nu jure strâmb Lev.19:12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j.  să nu asuprească aproapele Lev.19:13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k. să nu vorbească de rău pe cel surd Lev.19:14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l.  să nu pună obstacole înaintea unui orb Lev.19:14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>
                <a:solidFill>
                  <a:schemeClr val="bg1"/>
                </a:solidFill>
              </a:rPr>
              <a:t>5.	Lucruri interzise Israelului ca popor sfânt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m.să nu judece strâmb Lev.19:15 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n. să nu bârfească Lev.19:16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o. să nu-şi urască fratele  Lev.19:17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p. să nu se răsbune </a:t>
            </a:r>
            <a:r>
              <a:rPr lang="vi-VN" sz="3600" dirty="0" smtClean="0">
                <a:solidFill>
                  <a:schemeClr val="bg1"/>
                </a:solidFill>
              </a:rPr>
              <a:t>Lev.19:18</a:t>
            </a:r>
            <a:endParaRPr lang="ro-RO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vi-VN" sz="4000" dirty="0">
                <a:solidFill>
                  <a:schemeClr val="bg1"/>
                </a:solidFill>
              </a:rPr>
              <a:t>r. să nu împreune vite sau seminţe de două soiuri Lev.19:19</a:t>
            </a:r>
          </a:p>
          <a:p>
            <a:pPr marL="0" indent="0">
              <a:buNone/>
            </a:pPr>
            <a:r>
              <a:rPr lang="vi-VN" sz="4000" dirty="0">
                <a:solidFill>
                  <a:schemeClr val="bg1"/>
                </a:solidFill>
              </a:rPr>
              <a:t>s. să nu practice ghicitoria Lev. 19:26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>
                <a:solidFill>
                  <a:schemeClr val="bg1"/>
                </a:solidFill>
              </a:rPr>
              <a:t>5.	Lucruri interzise Israelului ca popor sfânt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ş. să nu se tundă sau să se radă după obiceiul păgânilor Lev.19:27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t.  să nu se tatueze Lev.19:28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ţ. să nu practice prostituţia Lev.19:29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u. să nu cheme morţii Lev.19:31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v. să nu necinstească pe bătrâni Lev.19:32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x. să nu asuprească pe străin Lev.19:33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z. să nu folosescă aparate de măsură false Lev. 19:35-36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>
                <a:solidFill>
                  <a:schemeClr val="bg1"/>
                </a:solidFill>
              </a:rPr>
              <a:t>5.	Lucruri interzise Israelului ca popor sfânt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a.pentru </a:t>
            </a:r>
            <a:r>
              <a:rPr lang="vi-VN" sz="3600" dirty="0">
                <a:solidFill>
                  <a:schemeClr val="bg1"/>
                </a:solidFill>
              </a:rPr>
              <a:t>că Dumnezeu este sfânt Lev.11:45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b.pentru </a:t>
            </a:r>
            <a:r>
              <a:rPr lang="vi-VN" sz="3600" dirty="0">
                <a:solidFill>
                  <a:schemeClr val="bg1"/>
                </a:solidFill>
              </a:rPr>
              <a:t>a fi o mărturie pentru celelalte neamuri Lev.18:1-5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c.pentru </a:t>
            </a:r>
            <a:r>
              <a:rPr lang="vi-VN" sz="3600" dirty="0">
                <a:solidFill>
                  <a:schemeClr val="bg1"/>
                </a:solidFill>
              </a:rPr>
              <a:t>a păstra părtăşia cu Dumnezeu Lev.19:2-4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d.pentru </a:t>
            </a:r>
            <a:r>
              <a:rPr lang="vi-VN" sz="3600" dirty="0">
                <a:solidFill>
                  <a:schemeClr val="bg1"/>
                </a:solidFill>
              </a:rPr>
              <a:t>că aceasta a fost porunca lui Dumnezeu Lev.20:7-0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e.pentru </a:t>
            </a:r>
            <a:r>
              <a:rPr lang="vi-VN" sz="3600" dirty="0">
                <a:solidFill>
                  <a:schemeClr val="bg1"/>
                </a:solidFill>
              </a:rPr>
              <a:t>a se bucura de binecuvântările promise Lev.20:26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>
                <a:solidFill>
                  <a:schemeClr val="bg1"/>
                </a:solidFill>
              </a:rPr>
              <a:t>6.	De ce trebuiau cei din Israel să trăiască în sfinţenie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5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3600" dirty="0">
                <a:solidFill>
                  <a:schemeClr val="bg1"/>
                </a:solidFill>
              </a:rPr>
              <a:t> a.  Dumnezeu le-a arătat cum pot ajunge la sfinţenie Lev.20:22-24</a:t>
            </a:r>
          </a:p>
          <a:p>
            <a:pPr marL="0" indent="0" algn="ctr">
              <a:buNone/>
            </a:pPr>
            <a:r>
              <a:rPr lang="vi-VN" sz="3600" dirty="0">
                <a:solidFill>
                  <a:schemeClr val="bg1"/>
                </a:solidFill>
              </a:rPr>
              <a:t>   b.  Dumnezeu le-a arătat de ce să se păzească Lev.18:1-5</a:t>
            </a:r>
          </a:p>
          <a:p>
            <a:pPr marL="0" indent="0" algn="ctr">
              <a:buNone/>
            </a:pPr>
            <a:r>
              <a:rPr lang="vi-VN" sz="3600" dirty="0">
                <a:solidFill>
                  <a:schemeClr val="bg1"/>
                </a:solidFill>
              </a:rPr>
              <a:t>   c.  Dumnezeu s-a angajat ca să-i sfinţească Lev.20:7-8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vi-VN" sz="3600" b="1" dirty="0">
                <a:solidFill>
                  <a:schemeClr val="bg1"/>
                </a:solidFill>
                <a:latin typeface="+mn-lt"/>
              </a:rPr>
              <a:t>7.	Ce garanţie avea poporul Israel că va ajunge o naţiune sfântă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40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3000" dirty="0">
                <a:solidFill>
                  <a:schemeClr val="bg1"/>
                </a:solidFill>
              </a:rPr>
              <a:t>a. să rezolve problema păcatului</a:t>
            </a:r>
          </a:p>
          <a:p>
            <a:pPr lvl="1"/>
            <a:r>
              <a:rPr lang="vi-VN" sz="2600" dirty="0" smtClean="0">
                <a:solidFill>
                  <a:schemeClr val="bg1"/>
                </a:solidFill>
              </a:rPr>
              <a:t>jertfe </a:t>
            </a:r>
            <a:r>
              <a:rPr lang="vi-VN" sz="2600" dirty="0">
                <a:solidFill>
                  <a:schemeClr val="bg1"/>
                </a:solidFill>
              </a:rPr>
              <a:t>pentru ispăşire </a:t>
            </a:r>
            <a:r>
              <a:rPr lang="vi-VN" sz="2600" dirty="0" smtClean="0">
                <a:solidFill>
                  <a:schemeClr val="bg1"/>
                </a:solidFill>
              </a:rPr>
              <a:t>Lev.4:1-5:13</a:t>
            </a:r>
            <a:endParaRPr lang="ro-RO" sz="2600" dirty="0" smtClean="0">
              <a:solidFill>
                <a:schemeClr val="bg1"/>
              </a:solidFill>
            </a:endParaRPr>
          </a:p>
          <a:p>
            <a:pPr lvl="2" indent="-342900"/>
            <a:r>
              <a:rPr lang="vi-VN" sz="2200" dirty="0" smtClean="0">
                <a:solidFill>
                  <a:schemeClr val="bg1"/>
                </a:solidFill>
              </a:rPr>
              <a:t>când </a:t>
            </a:r>
            <a:r>
              <a:rPr lang="vi-VN" sz="2200" dirty="0">
                <a:solidFill>
                  <a:schemeClr val="bg1"/>
                </a:solidFill>
              </a:rPr>
              <a:t>preotul a păcătuit Lev.4:1-12</a:t>
            </a:r>
          </a:p>
          <a:p>
            <a:pPr lvl="2" indent="-342900"/>
            <a:r>
              <a:rPr lang="vi-VN" sz="2200" dirty="0" smtClean="0">
                <a:solidFill>
                  <a:schemeClr val="bg1"/>
                </a:solidFill>
              </a:rPr>
              <a:t>când </a:t>
            </a:r>
            <a:r>
              <a:rPr lang="vi-VN" sz="2200" dirty="0">
                <a:solidFill>
                  <a:schemeClr val="bg1"/>
                </a:solidFill>
              </a:rPr>
              <a:t>poporul a păcătuit Lev.4:13-21</a:t>
            </a:r>
          </a:p>
          <a:p>
            <a:pPr lvl="2" indent="-342900"/>
            <a:r>
              <a:rPr lang="vi-VN" sz="2200" dirty="0" smtClean="0">
                <a:solidFill>
                  <a:schemeClr val="bg1"/>
                </a:solidFill>
              </a:rPr>
              <a:t>când </a:t>
            </a:r>
            <a:r>
              <a:rPr lang="vi-VN" sz="2200" dirty="0">
                <a:solidFill>
                  <a:schemeClr val="bg1"/>
                </a:solidFill>
              </a:rPr>
              <a:t>un conducător a păcătuit Lev.4:22-35</a:t>
            </a:r>
          </a:p>
          <a:p>
            <a:pPr lvl="2" indent="-342900"/>
            <a:r>
              <a:rPr lang="vi-VN" sz="2200" dirty="0" smtClean="0">
                <a:solidFill>
                  <a:schemeClr val="bg1"/>
                </a:solidFill>
              </a:rPr>
              <a:t>păcatul </a:t>
            </a:r>
            <a:r>
              <a:rPr lang="vi-VN" sz="2200" dirty="0">
                <a:solidFill>
                  <a:schemeClr val="bg1"/>
                </a:solidFill>
              </a:rPr>
              <a:t>fără voie Lev.5:1-13</a:t>
            </a:r>
          </a:p>
          <a:p>
            <a:pPr marL="857250" lvl="1" indent="-457200"/>
            <a:r>
              <a:rPr lang="vi-VN" sz="2600" dirty="0" smtClean="0">
                <a:solidFill>
                  <a:schemeClr val="bg1"/>
                </a:solidFill>
              </a:rPr>
              <a:t>jertfe </a:t>
            </a:r>
            <a:r>
              <a:rPr lang="vi-VN" sz="2600" dirty="0">
                <a:solidFill>
                  <a:schemeClr val="bg1"/>
                </a:solidFill>
              </a:rPr>
              <a:t>pentru </a:t>
            </a:r>
            <a:r>
              <a:rPr lang="vi-VN" sz="2600" dirty="0" smtClean="0">
                <a:solidFill>
                  <a:schemeClr val="bg1"/>
                </a:solidFill>
              </a:rPr>
              <a:t>vină</a:t>
            </a:r>
            <a:endParaRPr lang="ro-RO" sz="2600" dirty="0" smtClean="0">
              <a:solidFill>
                <a:schemeClr val="bg1"/>
              </a:solidFill>
            </a:endParaRPr>
          </a:p>
          <a:p>
            <a:pPr marL="1257300" lvl="2" indent="-457200"/>
            <a:r>
              <a:rPr lang="vi-VN" sz="2200" dirty="0" smtClean="0">
                <a:solidFill>
                  <a:schemeClr val="bg1"/>
                </a:solidFill>
              </a:rPr>
              <a:t>păcat </a:t>
            </a:r>
            <a:r>
              <a:rPr lang="vi-VN" sz="2200" dirty="0">
                <a:solidFill>
                  <a:schemeClr val="bg1"/>
                </a:solidFill>
              </a:rPr>
              <a:t>faţă de lucrurile închinate Domnului Lev.5:14-16</a:t>
            </a:r>
          </a:p>
          <a:p>
            <a:pPr marL="1257300" lvl="2" indent="-457200"/>
            <a:r>
              <a:rPr lang="vi-VN" sz="2200" dirty="0" smtClean="0">
                <a:solidFill>
                  <a:schemeClr val="bg1"/>
                </a:solidFill>
              </a:rPr>
              <a:t>păcat </a:t>
            </a:r>
            <a:r>
              <a:rPr lang="vi-VN" sz="2200" dirty="0">
                <a:solidFill>
                  <a:schemeClr val="bg1"/>
                </a:solidFill>
              </a:rPr>
              <a:t>faţă de poruncile Domnului Lev.5:17-19</a:t>
            </a:r>
          </a:p>
          <a:p>
            <a:pPr marL="1257300" lvl="2" indent="-457200"/>
            <a:r>
              <a:rPr lang="vi-VN" sz="2200" dirty="0" smtClean="0">
                <a:solidFill>
                  <a:schemeClr val="bg1"/>
                </a:solidFill>
              </a:rPr>
              <a:t>păcat </a:t>
            </a:r>
            <a:r>
              <a:rPr lang="vi-VN" sz="2200" dirty="0">
                <a:solidFill>
                  <a:schemeClr val="bg1"/>
                </a:solidFill>
              </a:rPr>
              <a:t>faţă de Domnul Lev.6:1-7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o-RO" b="1" dirty="0">
                <a:solidFill>
                  <a:schemeClr val="bg1"/>
                </a:solidFill>
              </a:rPr>
              <a:t>1. </a:t>
            </a:r>
            <a:r>
              <a:rPr lang="ro-RO" b="1" dirty="0">
                <a:solidFill>
                  <a:schemeClr val="bg1"/>
                </a:solidFill>
              </a:rPr>
              <a:t>Cum putea poporul Israel să ajungă un popor sfânt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sz="3000" dirty="0" smtClean="0">
                <a:solidFill>
                  <a:schemeClr val="bg1"/>
                </a:solidFill>
              </a:rPr>
              <a:t>b.</a:t>
            </a:r>
            <a:r>
              <a:rPr lang="ro-RO" sz="3000" dirty="0" smtClean="0">
                <a:solidFill>
                  <a:schemeClr val="bg1"/>
                </a:solidFill>
              </a:rPr>
              <a:t> </a:t>
            </a:r>
            <a:r>
              <a:rPr lang="vi-VN" sz="3000" dirty="0" smtClean="0">
                <a:solidFill>
                  <a:schemeClr val="bg1"/>
                </a:solidFill>
              </a:rPr>
              <a:t>să </a:t>
            </a:r>
            <a:r>
              <a:rPr lang="vi-VN" sz="3000" dirty="0">
                <a:solidFill>
                  <a:schemeClr val="bg1"/>
                </a:solidFill>
              </a:rPr>
              <a:t>cinstească pe Dumnezeu</a:t>
            </a:r>
          </a:p>
          <a:p>
            <a:pPr marL="0" indent="0">
              <a:buNone/>
            </a:pPr>
            <a:r>
              <a:rPr lang="vi-VN" sz="3000" dirty="0" smtClean="0">
                <a:solidFill>
                  <a:schemeClr val="bg1"/>
                </a:solidFill>
              </a:rPr>
              <a:t>jertfa </a:t>
            </a:r>
            <a:r>
              <a:rPr lang="vi-VN" sz="3000" dirty="0">
                <a:solidFill>
                  <a:schemeClr val="bg1"/>
                </a:solidFill>
              </a:rPr>
              <a:t>arderii de tot – dedicare totală </a:t>
            </a:r>
            <a:r>
              <a:rPr lang="vi-VN" sz="2400" dirty="0">
                <a:solidFill>
                  <a:schemeClr val="bg1"/>
                </a:solidFill>
              </a:rPr>
              <a:t>Lev.1:1-17</a:t>
            </a:r>
          </a:p>
          <a:p>
            <a:pPr marL="0" indent="0">
              <a:buNone/>
            </a:pPr>
            <a:r>
              <a:rPr lang="vi-VN" sz="3000" dirty="0" smtClean="0">
                <a:solidFill>
                  <a:schemeClr val="bg1"/>
                </a:solidFill>
              </a:rPr>
              <a:t>jertfele </a:t>
            </a:r>
            <a:r>
              <a:rPr lang="vi-VN" sz="3000" dirty="0">
                <a:solidFill>
                  <a:schemeClr val="bg1"/>
                </a:solidFill>
              </a:rPr>
              <a:t>de mâncare – </a:t>
            </a:r>
            <a:r>
              <a:rPr lang="vi-VN" sz="2400" dirty="0">
                <a:solidFill>
                  <a:schemeClr val="bg1"/>
                </a:solidFill>
              </a:rPr>
              <a:t>comuniune,partaşie </a:t>
            </a:r>
            <a:r>
              <a:rPr lang="vi-VN" sz="1800" dirty="0">
                <a:solidFill>
                  <a:schemeClr val="bg1"/>
                </a:solidFill>
              </a:rPr>
              <a:t>Lev.2:1-10</a:t>
            </a:r>
          </a:p>
          <a:p>
            <a:pPr marL="0" indent="0">
              <a:buNone/>
            </a:pPr>
            <a:r>
              <a:rPr lang="vi-VN" sz="3000" dirty="0" smtClean="0">
                <a:solidFill>
                  <a:schemeClr val="bg1"/>
                </a:solidFill>
              </a:rPr>
              <a:t>jertfele </a:t>
            </a:r>
            <a:r>
              <a:rPr lang="vi-VN" sz="3000" dirty="0">
                <a:solidFill>
                  <a:schemeClr val="bg1"/>
                </a:solidFill>
              </a:rPr>
              <a:t>de mulţumire – recunoştinţă Lev.3:1-17</a:t>
            </a:r>
          </a:p>
          <a:p>
            <a:pPr marL="0" indent="0">
              <a:buNone/>
            </a:pPr>
            <a:r>
              <a:rPr lang="vi-VN" sz="3000" dirty="0" smtClean="0">
                <a:solidFill>
                  <a:schemeClr val="bg1"/>
                </a:solidFill>
              </a:rPr>
              <a:t>c.</a:t>
            </a:r>
            <a:r>
              <a:rPr lang="ro-RO" sz="3000" dirty="0" smtClean="0">
                <a:solidFill>
                  <a:schemeClr val="bg1"/>
                </a:solidFill>
              </a:rPr>
              <a:t> </a:t>
            </a:r>
            <a:r>
              <a:rPr lang="vi-VN" sz="3000" dirty="0" smtClean="0">
                <a:solidFill>
                  <a:schemeClr val="bg1"/>
                </a:solidFill>
              </a:rPr>
              <a:t>să </a:t>
            </a:r>
            <a:r>
              <a:rPr lang="vi-VN" sz="3000" dirty="0">
                <a:solidFill>
                  <a:schemeClr val="bg1"/>
                </a:solidFill>
              </a:rPr>
              <a:t>păstreze legătura cu Dumnezeu</a:t>
            </a:r>
          </a:p>
          <a:p>
            <a:pPr marL="0" indent="0">
              <a:buNone/>
            </a:pPr>
            <a:r>
              <a:rPr lang="vi-VN" sz="3000" dirty="0">
                <a:solidFill>
                  <a:schemeClr val="bg1"/>
                </a:solidFill>
              </a:rPr>
              <a:t>                jertfele zilnice Num.28:3-8</a:t>
            </a:r>
          </a:p>
          <a:p>
            <a:pPr marL="0" indent="0">
              <a:buNone/>
            </a:pPr>
            <a:r>
              <a:rPr lang="vi-VN" sz="3000" dirty="0">
                <a:solidFill>
                  <a:schemeClr val="bg1"/>
                </a:solidFill>
              </a:rPr>
              <a:t>                jertfele de Sabat</a:t>
            </a:r>
          </a:p>
          <a:p>
            <a:pPr marL="0" indent="0">
              <a:buNone/>
            </a:pPr>
            <a:r>
              <a:rPr lang="vi-VN" sz="3000" dirty="0">
                <a:solidFill>
                  <a:schemeClr val="bg1"/>
                </a:solidFill>
              </a:rPr>
              <a:t>                jertfele de lună nouă Num.28:9-15</a:t>
            </a:r>
          </a:p>
          <a:p>
            <a:pPr marL="0" indent="0">
              <a:buNone/>
            </a:pPr>
            <a:r>
              <a:rPr lang="vi-VN" sz="3000" dirty="0">
                <a:solidFill>
                  <a:schemeClr val="bg1"/>
                </a:solidFill>
              </a:rPr>
              <a:t>                jertfele de sărbători Num.28:16-29:40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o-RO" b="1" dirty="0">
                <a:solidFill>
                  <a:schemeClr val="bg1"/>
                </a:solidFill>
              </a:rPr>
              <a:t>1. </a:t>
            </a:r>
            <a:r>
              <a:rPr lang="ro-RO" b="1" dirty="0">
                <a:solidFill>
                  <a:schemeClr val="bg1"/>
                </a:solidFill>
              </a:rPr>
              <a:t>Cum putea poporul Israel să ajungă un popor sfânt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a</a:t>
            </a:r>
            <a:r>
              <a:rPr lang="vi-VN" sz="3600" dirty="0">
                <a:solidFill>
                  <a:schemeClr val="bg1"/>
                </a:solidFill>
              </a:rPr>
              <a:t>. să fie un model pentru popor  Lev.8:1-21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b</a:t>
            </a:r>
            <a:r>
              <a:rPr lang="vi-VN" sz="3600" dirty="0">
                <a:solidFill>
                  <a:schemeClr val="bg1"/>
                </a:solidFill>
              </a:rPr>
              <a:t>. să aducă jertfele rânduite de Dumnezeu Lev.8:22-36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c</a:t>
            </a:r>
            <a:r>
              <a:rPr lang="vi-VN" sz="3600" dirty="0">
                <a:solidFill>
                  <a:schemeClr val="bg1"/>
                </a:solidFill>
              </a:rPr>
              <a:t>. să înveţe poporul Lev.10:8-11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d</a:t>
            </a:r>
            <a:r>
              <a:rPr lang="vi-VN" sz="3600" dirty="0">
                <a:solidFill>
                  <a:schemeClr val="bg1"/>
                </a:solidFill>
              </a:rPr>
              <a:t>. să reprezinte poporul înaintea lui Dumnezeu Lev.10:8-10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o-RO" b="1" dirty="0">
                <a:solidFill>
                  <a:schemeClr val="bg1"/>
                </a:solidFill>
              </a:rPr>
              <a:t>2.	Slujba preoţilor în planul lui Dumnezeu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31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e</a:t>
            </a:r>
            <a:r>
              <a:rPr lang="vi-VN" sz="3600" dirty="0">
                <a:solidFill>
                  <a:schemeClr val="bg1"/>
                </a:solidFill>
              </a:rPr>
              <a:t>. să judece în situaţiile de conflict  Deut.21:5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f</a:t>
            </a:r>
            <a:r>
              <a:rPr lang="vi-VN" sz="3600" dirty="0">
                <a:solidFill>
                  <a:schemeClr val="bg1"/>
                </a:solidFill>
              </a:rPr>
              <a:t>. să aibă grijă de cort şi templu Num.3:38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g</a:t>
            </a:r>
            <a:r>
              <a:rPr lang="vi-VN" sz="3600" dirty="0">
                <a:solidFill>
                  <a:schemeClr val="bg1"/>
                </a:solidFill>
              </a:rPr>
              <a:t>. să constate curăţia sau necurăţia Lev.13:1-14:57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o-RO" b="1" dirty="0">
                <a:solidFill>
                  <a:schemeClr val="bg1"/>
                </a:solidFill>
              </a:rPr>
              <a:t>2.	Slujba preoţilor în planul lui Dumnezeu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 a. pentru că n-au ascultat pe Dumnezeu  Lev.10:1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au </a:t>
            </a:r>
            <a:r>
              <a:rPr lang="vi-VN" sz="3600" dirty="0">
                <a:solidFill>
                  <a:schemeClr val="bg1"/>
                </a:solidFill>
              </a:rPr>
              <a:t>pus foc străin -n-au luat cărbune de pe altar şi Lev.10:1;16:12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b</a:t>
            </a:r>
            <a:r>
              <a:rPr lang="vi-VN" sz="3600" dirty="0">
                <a:solidFill>
                  <a:schemeClr val="bg1"/>
                </a:solidFill>
              </a:rPr>
              <a:t>. pentru că s-au apropiat de Dumnezeu cu nebăgare de seamă 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(</a:t>
            </a:r>
            <a:r>
              <a:rPr lang="vi-VN" sz="3600" dirty="0">
                <a:solidFill>
                  <a:schemeClr val="bg1"/>
                </a:solidFill>
              </a:rPr>
              <a:t>au intrat în locul sfânt) Lev.10:3-4;22:9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c</a:t>
            </a:r>
            <a:r>
              <a:rPr lang="vi-VN" sz="3600" dirty="0">
                <a:solidFill>
                  <a:schemeClr val="bg1"/>
                </a:solidFill>
              </a:rPr>
              <a:t>. pentru că nu au respectat legea jertelor Lev.16:3-19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 smtClean="0">
                <a:solidFill>
                  <a:schemeClr val="bg1"/>
                </a:solidFill>
              </a:rPr>
              <a:t>3</a:t>
            </a:r>
            <a:r>
              <a:rPr lang="fr-FR" b="1" dirty="0">
                <a:solidFill>
                  <a:schemeClr val="bg1"/>
                </a:solidFill>
              </a:rPr>
              <a:t>.	De ce au </a:t>
            </a:r>
            <a:r>
              <a:rPr lang="fr-FR" b="1" dirty="0" err="1">
                <a:solidFill>
                  <a:schemeClr val="bg1"/>
                </a:solidFill>
              </a:rPr>
              <a:t>fost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pedepsiţi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fiii</a:t>
            </a:r>
            <a:r>
              <a:rPr lang="fr-FR" b="1" dirty="0">
                <a:solidFill>
                  <a:schemeClr val="bg1"/>
                </a:solidFill>
              </a:rPr>
              <a:t> lui Aron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71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 a.  să nu mănânce din dobitoacele necurate </a:t>
            </a:r>
            <a:r>
              <a:rPr lang="vi-VN" sz="2800" dirty="0">
                <a:solidFill>
                  <a:schemeClr val="bg1"/>
                </a:solidFill>
              </a:rPr>
              <a:t>Lev.11:1-47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b</a:t>
            </a:r>
            <a:r>
              <a:rPr lang="vi-VN" sz="3600" dirty="0">
                <a:solidFill>
                  <a:schemeClr val="bg1"/>
                </a:solidFill>
              </a:rPr>
              <a:t>.  să îndepărteze orice necurăţie </a:t>
            </a:r>
            <a:r>
              <a:rPr lang="vi-VN" sz="2400" dirty="0">
                <a:solidFill>
                  <a:schemeClr val="bg1"/>
                </a:solidFill>
              </a:rPr>
              <a:t>Lev.12.1-15:33 </a:t>
            </a:r>
          </a:p>
          <a:p>
            <a:pPr marL="400050" lvl="1" indent="0">
              <a:buNone/>
            </a:pPr>
            <a:r>
              <a:rPr lang="vi-VN" dirty="0" smtClean="0">
                <a:solidFill>
                  <a:schemeClr val="bg1"/>
                </a:solidFill>
              </a:rPr>
              <a:t>- </a:t>
            </a:r>
            <a:r>
              <a:rPr lang="vi-VN" dirty="0">
                <a:solidFill>
                  <a:schemeClr val="bg1"/>
                </a:solidFill>
              </a:rPr>
              <a:t>necurăţia după naştere</a:t>
            </a:r>
          </a:p>
          <a:p>
            <a:pPr marL="400050" lvl="1" indent="0">
              <a:buNone/>
            </a:pPr>
            <a:r>
              <a:rPr lang="vi-VN" dirty="0" smtClean="0">
                <a:solidFill>
                  <a:schemeClr val="bg1"/>
                </a:solidFill>
              </a:rPr>
              <a:t>- </a:t>
            </a:r>
            <a:r>
              <a:rPr lang="vi-VN" dirty="0">
                <a:solidFill>
                  <a:schemeClr val="bg1"/>
                </a:solidFill>
              </a:rPr>
              <a:t>necurăţia leprei (pe oameni, haine,case)</a:t>
            </a:r>
          </a:p>
          <a:p>
            <a:pPr marL="400050" lvl="1" indent="0">
              <a:buNone/>
            </a:pPr>
            <a:r>
              <a:rPr lang="vi-VN" dirty="0" smtClean="0">
                <a:solidFill>
                  <a:schemeClr val="bg1"/>
                </a:solidFill>
              </a:rPr>
              <a:t>- </a:t>
            </a:r>
            <a:r>
              <a:rPr lang="vi-VN" dirty="0">
                <a:solidFill>
                  <a:schemeClr val="bg1"/>
                </a:solidFill>
              </a:rPr>
              <a:t>necurăţia bărbatului</a:t>
            </a:r>
          </a:p>
          <a:p>
            <a:pPr marL="400050" lvl="1" indent="0">
              <a:buNone/>
            </a:pPr>
            <a:r>
              <a:rPr lang="vi-VN" dirty="0" smtClean="0">
                <a:solidFill>
                  <a:schemeClr val="bg1"/>
                </a:solidFill>
              </a:rPr>
              <a:t>- </a:t>
            </a:r>
            <a:r>
              <a:rPr lang="vi-VN" dirty="0">
                <a:solidFill>
                  <a:schemeClr val="bg1"/>
                </a:solidFill>
              </a:rPr>
              <a:t>necurăţia femeii</a:t>
            </a:r>
          </a:p>
          <a:p>
            <a:pPr marL="0" indent="0">
              <a:buNone/>
            </a:pPr>
            <a:r>
              <a:rPr lang="vi-VN" sz="3600" dirty="0" smtClean="0">
                <a:solidFill>
                  <a:schemeClr val="bg1"/>
                </a:solidFill>
              </a:rPr>
              <a:t>c</a:t>
            </a:r>
            <a:r>
              <a:rPr lang="vi-VN" sz="3600" dirty="0">
                <a:solidFill>
                  <a:schemeClr val="bg1"/>
                </a:solidFill>
              </a:rPr>
              <a:t>. să ţină sărbătorile </a:t>
            </a:r>
            <a:r>
              <a:rPr lang="vi-VN" sz="2800" dirty="0">
                <a:solidFill>
                  <a:schemeClr val="bg1"/>
                </a:solidFill>
              </a:rPr>
              <a:t>Lev.16:1-17:9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FR" b="1" dirty="0" smtClean="0">
                <a:solidFill>
                  <a:schemeClr val="bg1"/>
                </a:solidFill>
              </a:rPr>
              <a:t>4</a:t>
            </a:r>
            <a:r>
              <a:rPr lang="fr-FR" b="1" dirty="0">
                <a:solidFill>
                  <a:schemeClr val="bg1"/>
                </a:solidFill>
              </a:rPr>
              <a:t>.	</a:t>
            </a:r>
            <a:r>
              <a:rPr lang="fr-FR" b="1" dirty="0" err="1">
                <a:solidFill>
                  <a:schemeClr val="bg1"/>
                </a:solidFill>
              </a:rPr>
              <a:t>Regulile</a:t>
            </a:r>
            <a:r>
              <a:rPr lang="fr-FR" b="1" dirty="0">
                <a:solidFill>
                  <a:schemeClr val="bg1"/>
                </a:solidFill>
              </a:rPr>
              <a:t> ce </a:t>
            </a:r>
            <a:r>
              <a:rPr lang="fr-FR" b="1" dirty="0" err="1">
                <a:solidFill>
                  <a:schemeClr val="bg1"/>
                </a:solidFill>
              </a:rPr>
              <a:t>trebuiau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respectate</a:t>
            </a:r>
            <a:r>
              <a:rPr lang="fr-FR" b="1" dirty="0">
                <a:solidFill>
                  <a:schemeClr val="bg1"/>
                </a:solidFill>
              </a:rPr>
              <a:t> de </a:t>
            </a:r>
            <a:r>
              <a:rPr lang="fr-FR" b="1" dirty="0" err="1">
                <a:solidFill>
                  <a:schemeClr val="bg1"/>
                </a:solidFill>
              </a:rPr>
              <a:t>poporul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Israel</a:t>
            </a:r>
            <a:r>
              <a:rPr lang="fr-FR" b="1" dirty="0">
                <a:solidFill>
                  <a:schemeClr val="bg1"/>
                </a:solidFill>
              </a:rPr>
              <a:t> ca </a:t>
            </a:r>
            <a:r>
              <a:rPr lang="fr-FR" b="1" dirty="0" err="1">
                <a:solidFill>
                  <a:schemeClr val="bg1"/>
                </a:solidFill>
              </a:rPr>
              <a:t>popor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sfânt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a. să nu mănânce sânge Lev.17:10-14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b. să nu mănânce un animal mort sau sfâşiat Lev.17:15-16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c. să nu se asemene cu cei din Egipt sau Canaan Lev. 18:1-3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d. să nu se căsătorească cu rude de sânge Lev.18:6-20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>
                <a:solidFill>
                  <a:schemeClr val="bg1"/>
                </a:solidFill>
              </a:rPr>
              <a:t>5.	Lucruri interzise Israelului ca popor sfânt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e. să nu jertfească copii pentru Moloh Lev.18:21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f. să nu se culce cu persoane de acelaşi sex sau cu animale Lev.18:22-29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g. să nu practice obiceiurile păgânilor Lev.18:30</a:t>
            </a:r>
          </a:p>
          <a:p>
            <a:pPr marL="0" indent="0">
              <a:buNone/>
            </a:pPr>
            <a:r>
              <a:rPr lang="vi-VN" sz="3600" dirty="0">
                <a:solidFill>
                  <a:schemeClr val="bg1"/>
                </a:solidFill>
              </a:rPr>
              <a:t>h. să nu mintă, fure sau să înşele Lev.19:10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>
                <a:solidFill>
                  <a:schemeClr val="bg1"/>
                </a:solidFill>
              </a:rPr>
              <a:t>5.	Lucruri interzise Israelului ca popor sfânt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610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PERIOADA:  ISRAEL O NAŢIUNE SFÂNTĂ</vt:lpstr>
      <vt:lpstr>1. Cum putea poporul Israel să ajungă un popor sfânt</vt:lpstr>
      <vt:lpstr>1. Cum putea poporul Israel să ajungă un popor sfânt</vt:lpstr>
      <vt:lpstr>2. Slujba preoţilor în planul lui Dumnezeu</vt:lpstr>
      <vt:lpstr>2. Slujba preoţilor în planul lui Dumnezeu</vt:lpstr>
      <vt:lpstr>3. De ce au fost pedepsiţi fiii lui Aron </vt:lpstr>
      <vt:lpstr>4. Regulile ce trebuiau respectate de poporul Israel ca popor sfânt</vt:lpstr>
      <vt:lpstr>5. Lucruri interzise Israelului ca popor sfânt</vt:lpstr>
      <vt:lpstr>5. Lucruri interzise Israelului ca popor sfânt</vt:lpstr>
      <vt:lpstr>5. Lucruri interzise Israelului ca popor sfânt</vt:lpstr>
      <vt:lpstr>5. Lucruri interzise Israelului ca popor sfânt</vt:lpstr>
      <vt:lpstr>5. Lucruri interzise Israelului ca popor sfânt</vt:lpstr>
      <vt:lpstr>6. De ce trebuiau cei din Israel să trăiască în sfinţenie</vt:lpstr>
      <vt:lpstr>7. Ce garanţie avea poporul Israel că va ajunge o naţiune sfântă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PROGRESUL REVELAŢIEI</dc:title>
  <dc:creator>Ben</dc:creator>
  <cp:lastModifiedBy>Ben</cp:lastModifiedBy>
  <cp:revision>11</cp:revision>
  <dcterms:created xsi:type="dcterms:W3CDTF">2014-01-23T14:34:08Z</dcterms:created>
  <dcterms:modified xsi:type="dcterms:W3CDTF">2014-02-20T15:22:12Z</dcterms:modified>
</cp:coreProperties>
</file>