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9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8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6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1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5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5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7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4C3C-332F-4301-9B39-8FE05AB38297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</a:rPr>
              <a:t>PROGRESUL REVELAŢIEI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</a:rPr>
              <a:t>Săptămâna 03 – Israel o naţiune promisă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6.	ISMAEL ŞI ESAU DESCALIFICAŢI PENTRU A ÎMPLINI PLANUL LUI DUMNEZEU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vi-VN" sz="4800" dirty="0" smtClean="0">
                <a:solidFill>
                  <a:schemeClr val="bg1"/>
                </a:solidFill>
              </a:rPr>
              <a:t>b.	Esau Gen.25:19-34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	şi-a vândut dreptul de întâi născut 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	s-a căsătorit cu femei păgâne Gen.26:34-35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	s-a împotrivit lui Iacov Gen.27:41-46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7. IACOV PATRIARHUL PRIN CARE S-A ÎMPLINIT PLANUL LUI DUMNEZEU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vi-VN" sz="4800" dirty="0" smtClean="0">
                <a:solidFill>
                  <a:schemeClr val="bg1"/>
                </a:solidFill>
              </a:rPr>
              <a:t>a.	n-a meritat fiindcă: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     a fost un înşelător – şi-a înşelat, fratele, tatăl şi socrul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	nu credea în Dumnezeu – Dumnezeuul părinţilor mei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apelat la soluţii omeneşti : </a:t>
            </a:r>
            <a:endParaRPr lang="ro-RO" sz="4400" dirty="0" smtClean="0">
              <a:solidFill>
                <a:schemeClr val="bg1"/>
              </a:solidFill>
            </a:endParaRP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ca să câştige binecuvântarea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ca să scape de răzbunare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ca să-şi întemeieze o familie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ca să-şi adune avere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ca să-şi refacă relaţia cu fratele său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7. IACOV PATRIARHUL PRIN CARE S-A ÎMPLINIT PLANUL LUI DUMNEZEU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vi-VN" sz="4800" dirty="0" smtClean="0">
                <a:solidFill>
                  <a:schemeClr val="bg1"/>
                </a:solidFill>
              </a:rPr>
              <a:t> b.    a fost pregătit fiindcă: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primit binecuvântarea Gen.27:25-29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experimentat prezenţa lui Dumnezeu</a:t>
            </a:r>
            <a:r>
              <a:rPr lang="ro-RO" sz="4400" dirty="0" smtClean="0">
                <a:solidFill>
                  <a:schemeClr val="bg1"/>
                </a:solidFill>
              </a:rPr>
              <a:t/>
            </a:r>
            <a:br>
              <a:rPr lang="ro-RO" sz="4400" dirty="0" smtClean="0">
                <a:solidFill>
                  <a:schemeClr val="bg1"/>
                </a:solidFill>
              </a:rPr>
            </a:br>
            <a:r>
              <a:rPr lang="vi-VN" sz="4400" dirty="0" smtClean="0">
                <a:solidFill>
                  <a:schemeClr val="bg1"/>
                </a:solidFill>
              </a:rPr>
              <a:t>Gen.28:10-22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fost înfruntat de puterea lui Dumnezeu </a:t>
            </a:r>
            <a:r>
              <a:rPr lang="ro-RO" sz="4400" dirty="0" smtClean="0">
                <a:solidFill>
                  <a:schemeClr val="bg1"/>
                </a:solidFill>
              </a:rPr>
              <a:t/>
            </a:r>
            <a:br>
              <a:rPr lang="ro-RO" sz="4400" dirty="0" smtClean="0">
                <a:solidFill>
                  <a:schemeClr val="bg1"/>
                </a:solidFill>
              </a:rPr>
            </a:br>
            <a:r>
              <a:rPr lang="vi-VN" sz="4400" dirty="0" smtClean="0">
                <a:solidFill>
                  <a:schemeClr val="bg1"/>
                </a:solidFill>
              </a:rPr>
              <a:t>Gen.32:24-32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experimentat înnoirea realizată de Dumnezeu Gen.32:28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experimentat părtăşia cu Dumnezeu Gen.35:1-8</a:t>
            </a:r>
          </a:p>
          <a:p>
            <a:pPr lvl="1"/>
            <a:r>
              <a:rPr lang="vi-VN" sz="4400" dirty="0" smtClean="0">
                <a:solidFill>
                  <a:schemeClr val="bg1"/>
                </a:solidFill>
              </a:rPr>
              <a:t>a primit promisiunile lui Dumnezeu Gen.35:10-15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Cronologie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Adam    -    4230 în.Hr  -  duminică prima zi a creaţiei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Potopul -    2574 în.Hr. -   la 1656 ani de ani de la </a:t>
            </a:r>
            <a:r>
              <a:rPr lang="ro-RO" dirty="0" smtClean="0">
                <a:solidFill>
                  <a:schemeClr val="bg1"/>
                </a:solidFill>
              </a:rPr>
              <a:t>					</a:t>
            </a:r>
            <a:r>
              <a:rPr lang="vi-VN" dirty="0" smtClean="0">
                <a:solidFill>
                  <a:schemeClr val="bg1"/>
                </a:solidFill>
              </a:rPr>
              <a:t>creaţie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Babel    -    2474 în.Hr. -   la 1756 ani de la creaţie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                                          100 de ani după potop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Avraam-    2222 în.Hr. -   la 2008 ani de la creaţie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se naşte                             la 352 ani de la potop</a:t>
            </a:r>
          </a:p>
          <a:p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Avraam    2147 în.Hr  -   la 2083 ani de la creaţie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este chemat                      la 427 ani de la potop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                                         la vârsta de 75 ani Gen.12:4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	PLANUL LUI DUMNEZEU REVELAT PRIN LEGĂMÂNTUL</a:t>
            </a:r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AVRAAMIC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a.	</a:t>
            </a:r>
            <a:r>
              <a:rPr lang="vi-VN" sz="4400" dirty="0" smtClean="0">
                <a:solidFill>
                  <a:schemeClr val="bg1"/>
                </a:solidFill>
              </a:rPr>
              <a:t>un neam mare </a:t>
            </a:r>
            <a:r>
              <a:rPr lang="vi-VN" dirty="0" smtClean="0">
                <a:solidFill>
                  <a:schemeClr val="bg1"/>
                </a:solidFill>
              </a:rPr>
              <a:t>-  sămânţa ca pulberea cerului Gen.12:2;13:16;15:5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b.	</a:t>
            </a:r>
            <a:r>
              <a:rPr lang="vi-VN" sz="4400" dirty="0" smtClean="0">
                <a:solidFill>
                  <a:schemeClr val="bg1"/>
                </a:solidFill>
              </a:rPr>
              <a:t>o ţară mare </a:t>
            </a:r>
            <a:r>
              <a:rPr lang="vi-VN" dirty="0" smtClean="0">
                <a:solidFill>
                  <a:schemeClr val="bg1"/>
                </a:solidFill>
              </a:rPr>
              <a:t>(bună)– Gen.12:12:1;13:14-15;17:8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c.	</a:t>
            </a:r>
            <a:r>
              <a:rPr lang="vi-VN" sz="4400" dirty="0" smtClean="0">
                <a:solidFill>
                  <a:schemeClr val="bg1"/>
                </a:solidFill>
              </a:rPr>
              <a:t>un nume mare </a:t>
            </a:r>
            <a:r>
              <a:rPr lang="vi-VN" dirty="0" smtClean="0">
                <a:solidFill>
                  <a:schemeClr val="bg1"/>
                </a:solidFill>
              </a:rPr>
              <a:t>– Gen.12:2;17:4-6;Rom.4:16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d.	</a:t>
            </a:r>
            <a:r>
              <a:rPr lang="vi-VN" sz="4300" dirty="0" smtClean="0">
                <a:solidFill>
                  <a:schemeClr val="bg1"/>
                </a:solidFill>
              </a:rPr>
              <a:t>o binecuvântare mare  </a:t>
            </a:r>
            <a:r>
              <a:rPr lang="vi-VN" dirty="0" smtClean="0">
                <a:solidFill>
                  <a:schemeClr val="bg1"/>
                </a:solidFill>
              </a:rPr>
              <a:t>Gen.12:2-3;17:8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2. </a:t>
            </a:r>
            <a:r>
              <a:rPr lang="en-US" sz="3200" dirty="0" smtClean="0">
                <a:solidFill>
                  <a:schemeClr val="bg1"/>
                </a:solidFill>
              </a:rPr>
              <a:t>GREŞELI ÎNFĂPTUITE DE AVRAAM ŞI SARA CARE PUTEAU </a:t>
            </a:r>
            <a:r>
              <a:rPr lang="ro-RO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ÎMPIEDICA ÎMPLINIREA PLANULUI LUI DUMNEZEU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a.	au plecat în Egipt</a:t>
            </a:r>
            <a:r>
              <a:rPr lang="vi-VN" sz="2800" dirty="0" smtClean="0">
                <a:solidFill>
                  <a:schemeClr val="bg1"/>
                </a:solidFill>
              </a:rPr>
              <a:t> Gen.12:10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b.	au spus jumătate de adevăr </a:t>
            </a:r>
            <a:r>
              <a:rPr lang="ro-RO" dirty="0" smtClean="0">
                <a:solidFill>
                  <a:schemeClr val="bg1"/>
                </a:solidFill>
              </a:rPr>
              <a:t/>
            </a:r>
            <a:br>
              <a:rPr lang="ro-RO" dirty="0" smtClean="0">
                <a:solidFill>
                  <a:schemeClr val="bg1"/>
                </a:solidFill>
              </a:rPr>
            </a:br>
            <a:r>
              <a:rPr lang="vi-VN" sz="2800" dirty="0" smtClean="0">
                <a:solidFill>
                  <a:schemeClr val="bg1"/>
                </a:solidFill>
              </a:rPr>
              <a:t>Gen.12:11-20;201-2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c.	au apelat la soluţii omeneşti </a:t>
            </a:r>
            <a:r>
              <a:rPr lang="vi-VN" sz="2800" dirty="0" smtClean="0">
                <a:solidFill>
                  <a:schemeClr val="bg1"/>
                </a:solidFill>
              </a:rPr>
              <a:t>Gen.16:1-6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d.	au fost influenţaţi de aparenţe</a:t>
            </a:r>
          </a:p>
          <a:p>
            <a:r>
              <a:rPr lang="vi-VN" sz="2800" dirty="0" smtClean="0">
                <a:solidFill>
                  <a:schemeClr val="bg1"/>
                </a:solidFill>
              </a:rPr>
              <a:t>                  x. Ismael Gen.17:18</a:t>
            </a:r>
          </a:p>
          <a:p>
            <a:r>
              <a:rPr lang="vi-VN" sz="2800" dirty="0" smtClean="0">
                <a:solidFill>
                  <a:schemeClr val="bg1"/>
                </a:solidFill>
              </a:rPr>
              <a:t>                  x. vârstă Gen.18:11</a:t>
            </a:r>
          </a:p>
          <a:p>
            <a:r>
              <a:rPr lang="vi-VN" sz="2800" dirty="0" smtClean="0">
                <a:solidFill>
                  <a:schemeClr val="bg1"/>
                </a:solidFill>
              </a:rPr>
              <a:t>                  x. condiţie biologică Gen.18:11-15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3.	LOT - OBSTACOL ÎN ÎMPLINIREA PLANULUI LUI DUMNEZEU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a.	a generat conflicte  </a:t>
            </a:r>
            <a:endParaRPr lang="ro-RO" dirty="0" smtClean="0">
              <a:solidFill>
                <a:schemeClr val="bg1"/>
              </a:solidFill>
            </a:endParaRPr>
          </a:p>
          <a:p>
            <a:r>
              <a:rPr lang="vi-VN" sz="2400" dirty="0" smtClean="0">
                <a:solidFill>
                  <a:schemeClr val="bg1"/>
                </a:solidFill>
              </a:rPr>
              <a:t>Gen.13:7 – Avraam separă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b.	a fost influenţat de aparenţe </a:t>
            </a:r>
            <a:endParaRPr lang="ro-RO" dirty="0" smtClean="0">
              <a:solidFill>
                <a:schemeClr val="bg1"/>
              </a:solidFill>
            </a:endParaRPr>
          </a:p>
          <a:p>
            <a:r>
              <a:rPr lang="vi-VN" sz="2400" dirty="0" smtClean="0">
                <a:solidFill>
                  <a:schemeClr val="bg1"/>
                </a:solidFill>
              </a:rPr>
              <a:t>Gen.13:10 – Avraam crede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c.	a ales fără Dumnezeu </a:t>
            </a:r>
            <a:endParaRPr lang="ro-RO" dirty="0" smtClean="0">
              <a:solidFill>
                <a:schemeClr val="bg1"/>
              </a:solidFill>
            </a:endParaRPr>
          </a:p>
          <a:p>
            <a:r>
              <a:rPr lang="vi-VN" sz="2400" dirty="0" smtClean="0">
                <a:solidFill>
                  <a:schemeClr val="bg1"/>
                </a:solidFill>
              </a:rPr>
              <a:t>Gen.13:11- Avraam ia ce rămâne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d.	a fost luat  prizioner</a:t>
            </a:r>
            <a:endParaRPr lang="ro-RO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 </a:t>
            </a:r>
            <a:r>
              <a:rPr lang="vi-VN" sz="2400" dirty="0" smtClean="0">
                <a:solidFill>
                  <a:schemeClr val="bg1"/>
                </a:solidFill>
              </a:rPr>
              <a:t>Gen.14:12-16 - Avraam luptă</a:t>
            </a:r>
            <a:endParaRPr lang="vi-VN" dirty="0" smtClean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e.	a ajuns sub judecata lui Dumnezeu –</a:t>
            </a:r>
            <a:r>
              <a:rPr lang="vi-VN" sz="2400" dirty="0" smtClean="0">
                <a:solidFill>
                  <a:schemeClr val="bg1"/>
                </a:solidFill>
              </a:rPr>
              <a:t>Avraam mijloceşte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4.	JERTFA LUI ISAC  UN PAS ÎNAINTE  ÎN PROGRESUL REVELAŢIEI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a.	a fost o testare a credinţei Gen.22:1-3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b.	a fost o anticipare a jertfei Domnului Isus 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c.	a fost o revelare a soluţiei pregătite de Dumnezeu Gen.22:10-13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d.	a fost o pregătire pentru acceptarea voiei lui Dumnezeu Gen.12/b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5.	CĂSĂTORIA LUI ISAC: OBSTACOL S-AU PROGRES AL REVELAŢIEI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vi-VN" sz="3600" dirty="0" smtClean="0">
                <a:solidFill>
                  <a:schemeClr val="bg1"/>
                </a:solidFill>
              </a:rPr>
              <a:t>a.	opţiuni: </a:t>
            </a:r>
          </a:p>
          <a:p>
            <a:r>
              <a:rPr lang="vi-VN" sz="3600" dirty="0" smtClean="0">
                <a:solidFill>
                  <a:schemeClr val="bg1"/>
                </a:solidFill>
              </a:rPr>
              <a:t>-	să se căsătorească cu o cananeancă Gen.24:3</a:t>
            </a:r>
          </a:p>
          <a:p>
            <a:r>
              <a:rPr lang="vi-VN" sz="3600" dirty="0" smtClean="0">
                <a:solidFill>
                  <a:schemeClr val="bg1"/>
                </a:solidFill>
              </a:rPr>
              <a:t>-	să meargă în Mesopotamia şi să-şi aleagă soţie Gen.24:6</a:t>
            </a:r>
          </a:p>
          <a:p>
            <a:r>
              <a:rPr lang="vi-VN" sz="3600" dirty="0" smtClean="0">
                <a:solidFill>
                  <a:schemeClr val="bg1"/>
                </a:solidFill>
              </a:rPr>
              <a:t>-	să aştepte soţia adusă de către Elimelec Gen.24:3-4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5.	CĂSĂTORIA LUI ISAC: OBSTACOL S-AU PROGRES AL REVELAŢIEI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vi-VN" sz="3600" dirty="0" smtClean="0">
                <a:solidFill>
                  <a:schemeClr val="bg1"/>
                </a:solidFill>
              </a:rPr>
              <a:t>b.	confirmări:</a:t>
            </a:r>
          </a:p>
          <a:p>
            <a:r>
              <a:rPr lang="vi-VN" sz="3600" dirty="0" smtClean="0">
                <a:solidFill>
                  <a:schemeClr val="bg1"/>
                </a:solidFill>
              </a:rPr>
              <a:t>-	experienţa de la fântână</a:t>
            </a:r>
            <a:r>
              <a:rPr lang="ro-RO" sz="3600" dirty="0" smtClean="0">
                <a:solidFill>
                  <a:schemeClr val="bg1"/>
                </a:solidFill>
              </a:rPr>
              <a:t/>
            </a:r>
            <a:br>
              <a:rPr lang="ro-RO" sz="3600" dirty="0" smtClean="0">
                <a:solidFill>
                  <a:schemeClr val="bg1"/>
                </a:solidFill>
              </a:rPr>
            </a:br>
            <a:r>
              <a:rPr lang="ro-RO" sz="3600" dirty="0" smtClean="0">
                <a:solidFill>
                  <a:schemeClr val="bg1"/>
                </a:solidFill>
              </a:rPr>
              <a:t>	</a:t>
            </a:r>
            <a:r>
              <a:rPr lang="vi-VN" sz="3600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Gen.24:13-24</a:t>
            </a:r>
          </a:p>
          <a:p>
            <a:r>
              <a:rPr lang="vi-VN" sz="3600" dirty="0" smtClean="0">
                <a:solidFill>
                  <a:schemeClr val="bg1"/>
                </a:solidFill>
              </a:rPr>
              <a:t>-	experienţa din familia lui Betuel </a:t>
            </a:r>
            <a:r>
              <a:rPr lang="ro-RO" sz="3600" dirty="0" smtClean="0">
                <a:solidFill>
                  <a:schemeClr val="bg1"/>
                </a:solidFill>
              </a:rPr>
              <a:t>	</a:t>
            </a:r>
            <a:r>
              <a:rPr lang="vi-VN" dirty="0" smtClean="0">
                <a:solidFill>
                  <a:schemeClr val="bg1"/>
                </a:solidFill>
              </a:rPr>
              <a:t>Gen.24:50</a:t>
            </a:r>
          </a:p>
          <a:p>
            <a:r>
              <a:rPr lang="vi-VN" sz="3600" dirty="0" smtClean="0">
                <a:solidFill>
                  <a:schemeClr val="bg1"/>
                </a:solidFill>
              </a:rPr>
              <a:t>-	răspunsul Lui Rebeca </a:t>
            </a:r>
            <a:r>
              <a:rPr lang="vi-VN" dirty="0" smtClean="0">
                <a:solidFill>
                  <a:schemeClr val="bg1"/>
                </a:solidFill>
              </a:rPr>
              <a:t>Gen.24:57-62</a:t>
            </a:r>
            <a:endParaRPr lang="vi-VN" sz="3600" dirty="0" smtClean="0">
              <a:solidFill>
                <a:schemeClr val="bg1"/>
              </a:solidFill>
            </a:endParaRPr>
          </a:p>
          <a:p>
            <a:r>
              <a:rPr lang="vi-VN" sz="3600" dirty="0" smtClean="0">
                <a:solidFill>
                  <a:schemeClr val="bg1"/>
                </a:solidFill>
              </a:rPr>
              <a:t>-	experienţa casniciei </a:t>
            </a:r>
            <a:r>
              <a:rPr lang="vi-VN" dirty="0" smtClean="0">
                <a:solidFill>
                  <a:schemeClr val="bg1"/>
                </a:solidFill>
              </a:rPr>
              <a:t>Gen.24:62-67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dirty="0" smtClean="0">
                <a:solidFill>
                  <a:schemeClr val="bg1"/>
                </a:solidFill>
              </a:rPr>
              <a:t>6.	ISMAEL ŞI ESAU DESCALIFICAŢI PENTRU A ÎMPLINI PLANUL LUI DUMNEZEU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vi-VN" sz="4800" dirty="0" smtClean="0">
                <a:solidFill>
                  <a:schemeClr val="bg1"/>
                </a:solidFill>
              </a:rPr>
              <a:t>a.	Ismael </a:t>
            </a:r>
            <a:r>
              <a:rPr lang="vi-VN" sz="4400" dirty="0" smtClean="0">
                <a:solidFill>
                  <a:schemeClr val="bg1"/>
                </a:solidFill>
              </a:rPr>
              <a:t>Gen.16:1-16;21:8-21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   soluţia aleasă de Sara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	era urmaşul unei roabe</a:t>
            </a:r>
          </a:p>
          <a:p>
            <a:r>
              <a:rPr lang="vi-VN" sz="4800" dirty="0" smtClean="0">
                <a:solidFill>
                  <a:schemeClr val="bg1"/>
                </a:solidFill>
              </a:rPr>
              <a:t>-	nu a fost în planul lui Dumnezeu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120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PROGRESUL REVELAŢIEI </vt:lpstr>
      <vt:lpstr>Cronologie:</vt:lpstr>
      <vt:lpstr>1. PLANUL LUI DUMNEZEU REVELAT PRIN LEGĂMÂNTUL AVRAAMIC</vt:lpstr>
      <vt:lpstr>2. GREŞELI ÎNFĂPTUITE DE AVRAAM ŞI SARA CARE PUTEAU  ÎMPIEDICA ÎMPLINIREA PLANULUI LUI DUMNEZEU</vt:lpstr>
      <vt:lpstr>3. LOT - OBSTACOL ÎN ÎMPLINIREA PLANULUI LUI DUMNEZEU</vt:lpstr>
      <vt:lpstr>4. JERTFA LUI ISAC  UN PAS ÎNAINTE  ÎN PROGRESUL REVELAŢIEI</vt:lpstr>
      <vt:lpstr>5. CĂSĂTORIA LUI ISAC: OBSTACOL S-AU PROGRES AL REVELAŢIEI</vt:lpstr>
      <vt:lpstr>5. CĂSĂTORIA LUI ISAC: OBSTACOL S-AU PROGRES AL REVELAŢIEI</vt:lpstr>
      <vt:lpstr>6. ISMAEL ŞI ESAU DESCALIFICAŢI PENTRU A ÎMPLINI PLANUL LUI DUMNEZEU</vt:lpstr>
      <vt:lpstr>6. ISMAEL ŞI ESAU DESCALIFICAŢI PENTRU A ÎMPLINI PLANUL LUI DUMNEZEU</vt:lpstr>
      <vt:lpstr>7. IACOV PATRIARHUL PRIN CARE S-A ÎMPLINIT PLANUL LUI DUMNEZEU</vt:lpstr>
      <vt:lpstr>7. IACOV PATRIARHUL PRIN CARE S-A ÎMPLINIT PLANUL LUI DUMNEZEU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PROGRESUL REVELAŢIEI</dc:title>
  <dc:creator>Ben</dc:creator>
  <cp:lastModifiedBy>Ben</cp:lastModifiedBy>
  <cp:revision>4</cp:revision>
  <dcterms:created xsi:type="dcterms:W3CDTF">2014-01-23T14:34:08Z</dcterms:created>
  <dcterms:modified xsi:type="dcterms:W3CDTF">2014-01-23T15:26:25Z</dcterms:modified>
</cp:coreProperties>
</file>